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329" r:id="rId5"/>
    <p:sldId id="314" r:id="rId6"/>
    <p:sldId id="315" r:id="rId7"/>
    <p:sldId id="317" r:id="rId8"/>
    <p:sldId id="318" r:id="rId9"/>
    <p:sldId id="316" r:id="rId10"/>
    <p:sldId id="270" r:id="rId11"/>
    <p:sldId id="319" r:id="rId12"/>
    <p:sldId id="320" r:id="rId13"/>
    <p:sldId id="321" r:id="rId14"/>
    <p:sldId id="322" r:id="rId15"/>
    <p:sldId id="323" r:id="rId16"/>
    <p:sldId id="324" r:id="rId17"/>
    <p:sldId id="325" r:id="rId18"/>
    <p:sldId id="327" r:id="rId19"/>
    <p:sldId id="328" r:id="rId20"/>
    <p:sldId id="330" r:id="rId21"/>
    <p:sldId id="331" r:id="rId22"/>
    <p:sldId id="332" r:id="rId23"/>
    <p:sldId id="333" r:id="rId24"/>
    <p:sldId id="334" r:id="rId25"/>
    <p:sldId id="335" r:id="rId26"/>
    <p:sldId id="31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594" y="-3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52C2EF-7F53-494D-9C26-091B4A5A7D5F}" type="datetimeFigureOut">
              <a:rPr lang="en-US" smtClean="0"/>
              <a:t>12/28/2017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6FFD8B-E993-4C93-8198-026FED6C1252}" type="slidenum">
              <a:rPr lang="en-US" smtClean="0"/>
              <a:t>‹#›</a:t>
            </a:fld>
            <a:endParaRPr lang="en-US"/>
          </a:p>
        </p:txBody>
      </p:sp>
    </p:spTree>
    <p:extLst>
      <p:ext uri="{BB962C8B-B14F-4D97-AF65-F5344CB8AC3E}">
        <p14:creationId xmlns:p14="http://schemas.microsoft.com/office/powerpoint/2010/main" val="567533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330999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73829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512714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659678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732567B-8394-4C22-9A79-66E2C8F5142F}" type="datetimeFigureOut">
              <a:rPr lang="en-US" smtClean="0"/>
              <a:t>12/28/2017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1714119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732567B-8394-4C22-9A79-66E2C8F5142F}" type="datetimeFigureOut">
              <a:rPr lang="en-US" smtClean="0"/>
              <a:t>12/28/2017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679228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32567B-8394-4C22-9A79-66E2C8F5142F}" type="datetimeFigureOut">
              <a:rPr lang="en-US" smtClean="0"/>
              <a:t>12/28/2017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3153038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1260429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559116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665883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414043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32567B-8394-4C22-9A79-66E2C8F5142F}" type="datetimeFigureOut">
              <a:rPr lang="en-US" smtClean="0"/>
              <a:t>12/28/2017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16DB7-ED27-413D-B619-0280A4BEB012}" type="slidenum">
              <a:rPr lang="en-US" smtClean="0"/>
              <a:t>‹#›</a:t>
            </a:fld>
            <a:endParaRPr lang="en-US"/>
          </a:p>
        </p:txBody>
      </p:sp>
    </p:spTree>
    <p:extLst>
      <p:ext uri="{BB962C8B-B14F-4D97-AF65-F5344CB8AC3E}">
        <p14:creationId xmlns:p14="http://schemas.microsoft.com/office/powerpoint/2010/main" val="42845630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De%20cuong%20IoT.doc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76200"/>
            <a:ext cx="8686800" cy="1981200"/>
          </a:xfrm>
          <a:solidFill>
            <a:schemeClr val="tx2">
              <a:lumMod val="60000"/>
              <a:lumOff val="40000"/>
            </a:schemeClr>
          </a:solidFill>
        </p:spPr>
        <p:txBody>
          <a:bodyPr>
            <a:noAutofit/>
          </a:bodyPr>
          <a:lstStyle/>
          <a:p>
            <a:r>
              <a:rPr lang="en-US" sz="3200" b="1" smtClean="0">
                <a:solidFill>
                  <a:srgbClr val="FF0000"/>
                </a:solidFill>
                <a:latin typeface="Times New Roman" pitchFamily="18" charset="0"/>
                <a:cs typeface="Times New Roman" pitchFamily="18" charset="0"/>
              </a:rPr>
              <a:t>CÁC GIẢI PHÁP NÂNG CAO </a:t>
            </a:r>
            <a:br>
              <a:rPr lang="en-US" sz="3200" b="1" smtClean="0">
                <a:solidFill>
                  <a:srgbClr val="FF0000"/>
                </a:solidFill>
                <a:latin typeface="Times New Roman" pitchFamily="18" charset="0"/>
                <a:cs typeface="Times New Roman" pitchFamily="18" charset="0"/>
              </a:rPr>
            </a:br>
            <a:r>
              <a:rPr lang="en-US" sz="3200" b="1" smtClean="0">
                <a:solidFill>
                  <a:srgbClr val="FF0000"/>
                </a:solidFill>
                <a:latin typeface="Times New Roman" pitchFamily="18" charset="0"/>
                <a:cs typeface="Times New Roman" pitchFamily="18" charset="0"/>
              </a:rPr>
              <a:t>CHẤT LƯỢNG GIÁO DỤC NGHỀ NGHIỆP DƯỚI TÁC ĐỘNG CỦA CUỘC CÁCH MẠNG </a:t>
            </a:r>
            <a:br>
              <a:rPr lang="en-US" sz="3200" b="1" smtClean="0">
                <a:solidFill>
                  <a:srgbClr val="FF0000"/>
                </a:solidFill>
                <a:latin typeface="Times New Roman" pitchFamily="18" charset="0"/>
                <a:cs typeface="Times New Roman" pitchFamily="18" charset="0"/>
              </a:rPr>
            </a:br>
            <a:r>
              <a:rPr lang="en-US" sz="3200" b="1" smtClean="0">
                <a:solidFill>
                  <a:srgbClr val="FF0000"/>
                </a:solidFill>
                <a:latin typeface="Times New Roman" pitchFamily="18" charset="0"/>
                <a:cs typeface="Times New Roman" pitchFamily="18" charset="0"/>
              </a:rPr>
              <a:t>CÔNG NGHIỆP 4.0</a:t>
            </a:r>
            <a:endParaRPr lang="en-US" sz="3200" b="1" dirty="0">
              <a:solidFill>
                <a:srgbClr val="FF0000"/>
              </a:solidFill>
              <a:latin typeface="Times New Roman" pitchFamily="18" charset="0"/>
              <a:cs typeface="Times New Roman" pitchFamily="18" charset="0"/>
            </a:endParaRPr>
          </a:p>
        </p:txBody>
      </p:sp>
      <p:sp>
        <p:nvSpPr>
          <p:cNvPr id="5" name="Date Placeholder 4"/>
          <p:cNvSpPr>
            <a:spLocks noGrp="1"/>
          </p:cNvSpPr>
          <p:nvPr>
            <p:ph type="dt" sz="half" idx="10"/>
          </p:nvPr>
        </p:nvSpPr>
        <p:spPr/>
        <p:txBody>
          <a:bodyPr/>
          <a:lstStyle/>
          <a:p>
            <a:fld id="{9A5EC1B7-F88E-4381-981F-0E1FD63B009A}" type="datetime1">
              <a:rPr lang="en-US" smtClean="0"/>
              <a:t>12/28/2017</a:t>
            </a:fld>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2057400"/>
            <a:ext cx="4077732" cy="3568016"/>
          </a:xfrm>
          <a:prstGeom prst="rect">
            <a:avLst/>
          </a:prstGeom>
        </p:spPr>
      </p:pic>
    </p:spTree>
    <p:extLst>
      <p:ext uri="{BB962C8B-B14F-4D97-AF65-F5344CB8AC3E}">
        <p14:creationId xmlns:p14="http://schemas.microsoft.com/office/powerpoint/2010/main" val="3622678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latin typeface="Times New Roman" pitchFamily="18" charset="0"/>
                <a:cs typeface="Times New Roman" pitchFamily="18" charset="0"/>
              </a:rPr>
              <a:t>NỘI DUNG  </a:t>
            </a:r>
            <a:endParaRPr lang="en-US"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76200" y="1600200"/>
            <a:ext cx="9067800" cy="5029200"/>
          </a:xfrm>
        </p:spPr>
        <p:txBody>
          <a:bodyPr>
            <a:noAutofit/>
          </a:bodyPr>
          <a:lstStyle/>
          <a:p>
            <a:pPr marL="571500" indent="-571500">
              <a:buFont typeface="+mj-lt"/>
              <a:buAutoNum type="romanUcPeriod"/>
            </a:pPr>
            <a:r>
              <a:rPr lang="en-US" sz="2800" b="1" dirty="0">
                <a:latin typeface="Times New Roman" pitchFamily="18" charset="0"/>
                <a:cs typeface="Times New Roman" pitchFamily="18" charset="0"/>
              </a:rPr>
              <a:t>GIỚI </a:t>
            </a:r>
            <a:r>
              <a:rPr lang="en-US" sz="2800" b="1" dirty="0" smtClean="0">
                <a:latin typeface="Times New Roman" pitchFamily="18" charset="0"/>
                <a:cs typeface="Times New Roman" pitchFamily="18" charset="0"/>
              </a:rPr>
              <a:t>THIỆU</a:t>
            </a:r>
          </a:p>
          <a:p>
            <a:pPr marL="571500" indent="-571500">
              <a:buFont typeface="+mj-lt"/>
              <a:buAutoNum type="romanUcPeriod"/>
            </a:pPr>
            <a:r>
              <a:rPr lang="en-US" sz="2800" b="1" dirty="0" smtClean="0">
                <a:latin typeface="Times New Roman" pitchFamily="18" charset="0"/>
                <a:cs typeface="Times New Roman" pitchFamily="18" charset="0"/>
              </a:rPr>
              <a:t>CÔNG </a:t>
            </a:r>
            <a:r>
              <a:rPr lang="en-US" sz="2800" b="1" dirty="0">
                <a:latin typeface="Times New Roman" pitchFamily="18" charset="0"/>
                <a:cs typeface="Times New Roman" pitchFamily="18" charset="0"/>
              </a:rPr>
              <a:t>NGHIỆP 4.0 TẠI CÁC N</a:t>
            </a:r>
            <a:r>
              <a:rPr lang="vi-VN" sz="2800" b="1" dirty="0">
                <a:latin typeface="Times New Roman" pitchFamily="18" charset="0"/>
                <a:cs typeface="Times New Roman" pitchFamily="18" charset="0"/>
              </a:rPr>
              <a:t>ƯỚ</a:t>
            </a:r>
            <a:r>
              <a:rPr lang="en-US" sz="2800" b="1" dirty="0" smtClean="0">
                <a:latin typeface="Times New Roman" pitchFamily="18" charset="0"/>
                <a:cs typeface="Times New Roman" pitchFamily="18" charset="0"/>
              </a:rPr>
              <a:t>C</a:t>
            </a:r>
          </a:p>
          <a:p>
            <a:pPr marL="571500" indent="-571500">
              <a:buFont typeface="+mj-lt"/>
              <a:buAutoNum type="romanUcPeriod"/>
            </a:pPr>
            <a:r>
              <a:rPr lang="en-US" sz="2800" b="1" dirty="0" smtClean="0">
                <a:latin typeface="Times New Roman" pitchFamily="18" charset="0"/>
                <a:cs typeface="Times New Roman" pitchFamily="18" charset="0"/>
              </a:rPr>
              <a:t>CÔNG </a:t>
            </a:r>
            <a:r>
              <a:rPr lang="en-US" sz="2800" b="1" dirty="0">
                <a:latin typeface="Times New Roman" pitchFamily="18" charset="0"/>
                <a:cs typeface="Times New Roman" pitchFamily="18" charset="0"/>
              </a:rPr>
              <a:t>NGHIỆP 4.0 VÀ GIÁO DỤC 4.0</a:t>
            </a:r>
          </a:p>
          <a:p>
            <a:pPr marL="571500" indent="-571500">
              <a:buFont typeface="+mj-lt"/>
              <a:buAutoNum type="romanUcPeriod"/>
            </a:pPr>
            <a:r>
              <a:rPr lang="en-US" sz="2800" b="1" smtClean="0">
                <a:latin typeface="Times New Roman" pitchFamily="18" charset="0"/>
                <a:cs typeface="Times New Roman" pitchFamily="18" charset="0"/>
              </a:rPr>
              <a:t>CÁC GIẢI PHÁP</a:t>
            </a:r>
          </a:p>
          <a:p>
            <a:pPr marL="571500" indent="-571500">
              <a:buFont typeface="+mj-lt"/>
              <a:buAutoNum type="romanUcPeriod"/>
            </a:pPr>
            <a:r>
              <a:rPr lang="en-US" sz="2800" b="1" smtClean="0">
                <a:latin typeface="Times New Roman" pitchFamily="18" charset="0"/>
                <a:cs typeface="Times New Roman" pitchFamily="18" charset="0"/>
              </a:rPr>
              <a:t>KẾT </a:t>
            </a:r>
            <a:r>
              <a:rPr lang="en-US" sz="2800" b="1" dirty="0" smtClean="0">
                <a:latin typeface="Times New Roman" pitchFamily="18" charset="0"/>
                <a:cs typeface="Times New Roman" pitchFamily="18" charset="0"/>
              </a:rPr>
              <a:t>LUẬN</a:t>
            </a:r>
          </a:p>
          <a:p>
            <a:pPr marL="571500" indent="-571500">
              <a:buFont typeface="+mj-lt"/>
              <a:buAutoNum type="romanUcPeriod"/>
            </a:pP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898386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970512"/>
            <a:ext cx="3788217" cy="523220"/>
          </a:xfrm>
          <a:prstGeom prst="rect">
            <a:avLst/>
          </a:prstGeom>
        </p:spPr>
        <p:txBody>
          <a:bodyPr wrap="none">
            <a:spAutoFit/>
          </a:bodyPr>
          <a:lstStyle/>
          <a:p>
            <a:r>
              <a:rPr lang="en-US" sz="2800" b="1" dirty="0" smtClean="0">
                <a:latin typeface="Times New Roman" pitchFamily="18" charset="0"/>
                <a:cs typeface="Times New Roman" pitchFamily="18" charset="0"/>
              </a:rPr>
              <a:t>1</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endParaRPr lang="en-US" sz="2800" b="1"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 y="1600200"/>
            <a:ext cx="8937051"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55980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229600" cy="5562600"/>
          </a:xfrm>
        </p:spPr>
        <p:txBody>
          <a:bodyPr>
            <a:normAutofit lnSpcReduction="10000"/>
          </a:bodyPr>
          <a:lstStyle/>
          <a:p>
            <a:pPr algn="just"/>
            <a:r>
              <a:rPr lang="vi-VN" dirty="0">
                <a:latin typeface="+mj-lt"/>
              </a:rPr>
              <a:t>Cách mạng công nghiệp đầu tiên sử dụng năng lượng nước và hơi nước để cơ giới hóa sản xuất</a:t>
            </a:r>
            <a:r>
              <a:rPr lang="vi-VN">
                <a:latin typeface="+mj-lt"/>
              </a:rPr>
              <a:t>. </a:t>
            </a:r>
            <a:endParaRPr lang="en-US" smtClean="0">
              <a:latin typeface="+mj-lt"/>
            </a:endParaRPr>
          </a:p>
          <a:p>
            <a:pPr algn="just"/>
            <a:r>
              <a:rPr lang="vi-VN" smtClean="0">
                <a:latin typeface="+mj-lt"/>
              </a:rPr>
              <a:t>Cuộc </a:t>
            </a:r>
            <a:r>
              <a:rPr lang="vi-VN" dirty="0">
                <a:latin typeface="+mj-lt"/>
              </a:rPr>
              <a:t>cách mạng lần 2 diễn ra nhờ ứng dụng điện năng để sản xuất hàng loạt</a:t>
            </a:r>
            <a:r>
              <a:rPr lang="vi-VN">
                <a:latin typeface="+mj-lt"/>
              </a:rPr>
              <a:t>. </a:t>
            </a:r>
            <a:endParaRPr lang="en-US" smtClean="0">
              <a:latin typeface="+mj-lt"/>
            </a:endParaRPr>
          </a:p>
          <a:p>
            <a:pPr algn="just"/>
            <a:r>
              <a:rPr lang="vi-VN" smtClean="0">
                <a:latin typeface="+mj-lt"/>
              </a:rPr>
              <a:t>Cuộc </a:t>
            </a:r>
            <a:r>
              <a:rPr lang="vi-VN" dirty="0">
                <a:latin typeface="+mj-lt"/>
              </a:rPr>
              <a:t>cách mạng lần 3 sử dụng điện tử và công nghệ thông tin để tự động hóa sản xuất</a:t>
            </a:r>
            <a:r>
              <a:rPr lang="vi-VN">
                <a:latin typeface="+mj-lt"/>
              </a:rPr>
              <a:t>. </a:t>
            </a:r>
            <a:endParaRPr lang="en-US" smtClean="0">
              <a:latin typeface="+mj-lt"/>
            </a:endParaRPr>
          </a:p>
          <a:p>
            <a:pPr algn="just"/>
            <a:r>
              <a:rPr lang="vi-VN" smtClean="0">
                <a:latin typeface="+mj-lt"/>
              </a:rPr>
              <a:t>Bây </a:t>
            </a:r>
            <a:r>
              <a:rPr lang="vi-VN" dirty="0">
                <a:latin typeface="+mj-lt"/>
              </a:rPr>
              <a:t>giờ, cuộc Cách mạng Công nghiệp Thứ tư đang nảy nở từ cuộc cách mạng lần ba, nó kết hợp các công nghệ lại với nhau, làm mờ ranh giới giữa vật lý, kỹ thuật số và sinh học</a:t>
            </a:r>
            <a:endParaRPr lang="en-US" dirty="0">
              <a:latin typeface="+mj-lt"/>
            </a:endParaRPr>
          </a:p>
        </p:txBody>
      </p:sp>
    </p:spTree>
    <p:extLst>
      <p:ext uri="{BB962C8B-B14F-4D97-AF65-F5344CB8AC3E}">
        <p14:creationId xmlns:p14="http://schemas.microsoft.com/office/powerpoint/2010/main" val="6102490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970512"/>
            <a:ext cx="4724370" cy="523220"/>
          </a:xfrm>
          <a:prstGeom prst="rect">
            <a:avLst/>
          </a:prstGeom>
        </p:spPr>
        <p:txBody>
          <a:bodyPr wrap="none">
            <a:spAutoFit/>
          </a:bodyPr>
          <a:lstStyle/>
          <a:p>
            <a:r>
              <a:rPr lang="en-US" sz="2800" b="1" dirty="0" smtClean="0">
                <a:latin typeface="Times New Roman" pitchFamily="18" charset="0"/>
                <a:cs typeface="Times New Roman" pitchFamily="18" charset="0"/>
              </a:rPr>
              <a:t>2</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Khái</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niệm</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công</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4" name="Rectangle 3"/>
          <p:cNvSpPr/>
          <p:nvPr/>
        </p:nvSpPr>
        <p:spPr>
          <a:xfrm>
            <a:off x="492640" y="1676400"/>
            <a:ext cx="8422760" cy="4401205"/>
          </a:xfrm>
          <a:prstGeom prst="rect">
            <a:avLst/>
          </a:prstGeom>
        </p:spPr>
        <p:txBody>
          <a:bodyPr wrap="square">
            <a:spAutoFit/>
          </a:bodyPr>
          <a:lstStyle/>
          <a:p>
            <a:pPr marL="457200" indent="-457200" algn="just">
              <a:buFont typeface="Wingdings" pitchFamily="2" charset="2"/>
              <a:buChar char="q"/>
            </a:pPr>
            <a:r>
              <a:rPr lang="en-US" sz="2800" dirty="0">
                <a:latin typeface="Times New Roman" pitchFamily="18" charset="0"/>
                <a:cs typeface="Times New Roman" pitchFamily="18" charset="0"/>
              </a:rPr>
              <a:t>CMCN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4,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457200" indent="-457200" algn="just">
              <a:buFont typeface="Wingdings" pitchFamily="2" charset="2"/>
              <a:buChar char="q"/>
            </a:pP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CMCN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4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ưu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27522746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954107"/>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 </a:t>
            </a:r>
            <a:r>
              <a:rPr lang="en-US" sz="2800" dirty="0">
                <a:latin typeface="Times New Roman" pitchFamily="18" charset="0"/>
                <a:cs typeface="Times New Roman" pitchFamily="18" charset="0"/>
              </a:rPr>
              <a:t>7 </a:t>
            </a: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lõi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4.0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514600"/>
            <a:ext cx="6781800" cy="4191000"/>
          </a:xfrm>
          <a:prstGeom prst="rect">
            <a:avLst/>
          </a:prstGeom>
          <a:noFill/>
          <a:ln>
            <a:noFill/>
          </a:ln>
        </p:spPr>
      </p:pic>
    </p:spTree>
    <p:extLst>
      <p:ext uri="{BB962C8B-B14F-4D97-AF65-F5344CB8AC3E}">
        <p14:creationId xmlns:p14="http://schemas.microsoft.com/office/powerpoint/2010/main" val="1780357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5047536"/>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(Cyber physical systems).</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Điện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mây</a:t>
            </a:r>
            <a:r>
              <a:rPr lang="en-US" sz="2800" dirty="0">
                <a:latin typeface="Times New Roman" pitchFamily="18" charset="0"/>
                <a:cs typeface="Times New Roman" pitchFamily="18" charset="0"/>
              </a:rPr>
              <a:t> (Cloud computing)</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(Big data and analytics)</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mật</a:t>
            </a:r>
            <a:r>
              <a:rPr lang="en-US" sz="2800" dirty="0">
                <a:latin typeface="Times New Roman" pitchFamily="18" charset="0"/>
                <a:cs typeface="Times New Roman" pitchFamily="18" charset="0"/>
              </a:rPr>
              <a:t> (System security-IT)</a:t>
            </a:r>
          </a:p>
          <a:p>
            <a:pPr marL="1828800" lvl="3" indent="-457200">
              <a:lnSpc>
                <a:spcPct val="150000"/>
              </a:lnSpc>
              <a:buFont typeface="Wingdings" pitchFamily="2" charset="2"/>
              <a:buChar char="v"/>
            </a:pPr>
            <a:r>
              <a:rPr lang="en-US" sz="2800" dirty="0">
                <a:latin typeface="Times New Roman" pitchFamily="18" charset="0"/>
                <a:cs typeface="Times New Roman" pitchFamily="18" charset="0"/>
              </a:rPr>
              <a:t>In 3D (3D Printing)</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(Augmented reality)</a:t>
            </a:r>
          </a:p>
          <a:p>
            <a:pPr marL="1828800" lvl="3" indent="-457200">
              <a:lnSpc>
                <a:spcPct val="150000"/>
              </a:lnSpc>
              <a:buFont typeface="Wingdings" pitchFamily="2" charset="2"/>
              <a:buChar char="v"/>
            </a:pPr>
            <a:r>
              <a:rPr lang="en-US" sz="2800" dirty="0">
                <a:latin typeface="Times New Roman" pitchFamily="18" charset="0"/>
                <a:cs typeface="Times New Roman" pitchFamily="18" charset="0"/>
              </a:rPr>
              <a:t>Robot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(Robots</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25939230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3754874"/>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mềm</a:t>
            </a:r>
            <a:r>
              <a:rPr lang="en-US" sz="2800" dirty="0">
                <a:latin typeface="Times New Roman" pitchFamily="18" charset="0"/>
                <a:cs typeface="Times New Roman" pitchFamily="18" charset="0"/>
              </a:rPr>
              <a:t> robot;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soát</a:t>
            </a:r>
            <a:r>
              <a:rPr lang="en-US" sz="2800" dirty="0">
                <a:latin typeface="Times New Roman" pitchFamily="18" charset="0"/>
                <a:cs typeface="Times New Roman" pitchFamily="18" charset="0"/>
              </a:rPr>
              <a:t> robot,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tin y </a:t>
            </a:r>
            <a:r>
              <a:rPr lang="en-US" sz="2800" dirty="0" err="1">
                <a:latin typeface="Times New Roman" pitchFamily="18" charset="0"/>
                <a:cs typeface="Times New Roman" pitchFamily="18" charset="0"/>
              </a:rPr>
              <a:t>tế</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6927663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4832092"/>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(Big Data), </a:t>
            </a:r>
            <a:r>
              <a:rPr lang="en-US" sz="2800" dirty="0" err="1">
                <a:latin typeface="Times New Roman" pitchFamily="18" charset="0"/>
                <a:cs typeface="Times New Roman" pitchFamily="18" charset="0"/>
              </a:rPr>
              <a:t>vạn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nối</a:t>
            </a:r>
            <a:r>
              <a:rPr lang="en-US" sz="2800" dirty="0">
                <a:latin typeface="Times New Roman" pitchFamily="18" charset="0"/>
                <a:cs typeface="Times New Roman" pitchFamily="18" charset="0"/>
              </a:rPr>
              <a:t> Internet (</a:t>
            </a:r>
            <a:r>
              <a:rPr lang="en-US" sz="2800" dirty="0" err="1">
                <a:latin typeface="Times New Roman" pitchFamily="18" charset="0"/>
                <a:cs typeface="Times New Roman" pitchFamily="18" charset="0"/>
              </a:rPr>
              <a:t>IoT</a:t>
            </a:r>
            <a:r>
              <a:rPr lang="en-US" sz="2800" dirty="0">
                <a:latin typeface="Times New Roman" pitchFamily="18" charset="0"/>
                <a:cs typeface="Times New Roman" pitchFamily="18" charset="0"/>
              </a:rPr>
              <a:t>-Internet of Thing), </a:t>
            </a:r>
            <a:r>
              <a:rPr lang="en-US" sz="2800" dirty="0" err="1">
                <a:latin typeface="Times New Roman" pitchFamily="18" charset="0"/>
                <a:cs typeface="Times New Roman" pitchFamily="18" charset="0"/>
              </a:rPr>
              <a:t>trí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(AI- Artificial Intelligence).</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y </a:t>
            </a:r>
            <a:r>
              <a:rPr lang="en-US" sz="2800" dirty="0" err="1">
                <a:latin typeface="Times New Roman" pitchFamily="18" charset="0"/>
                <a:cs typeface="Times New Roman" pitchFamily="18" charset="0"/>
              </a:rPr>
              <a:t>dược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phẩm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Robot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in 3D, </a:t>
            </a:r>
            <a:r>
              <a:rPr lang="en-US" sz="2800" dirty="0" err="1">
                <a:latin typeface="Times New Roman" pitchFamily="18" charset="0"/>
                <a:cs typeface="Times New Roman" pitchFamily="18" charset="0"/>
              </a:rPr>
              <a:t>xe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graphene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skyrmions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nano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305352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1600200" y="1371600"/>
            <a:ext cx="6172200" cy="4953000"/>
          </a:xfrm>
          <a:prstGeom prst="rect">
            <a:avLst/>
          </a:prstGeom>
        </p:spPr>
      </p:pic>
      <p:sp>
        <p:nvSpPr>
          <p:cNvPr id="13" name="Rectangle 12"/>
          <p:cNvSpPr/>
          <p:nvPr/>
        </p:nvSpPr>
        <p:spPr>
          <a:xfrm>
            <a:off x="168513" y="838200"/>
            <a:ext cx="2401555" cy="523220"/>
          </a:xfrm>
          <a:prstGeom prst="rect">
            <a:avLst/>
          </a:prstGeom>
        </p:spPr>
        <p:txBody>
          <a:bodyPr wrap="none">
            <a:spAutoFit/>
          </a:bodyPr>
          <a:lstStyle/>
          <a:p>
            <a:r>
              <a:rPr lang="en-US" sz="2800" b="1" dirty="0" smtClean="0">
                <a:latin typeface="Times New Roman" pitchFamily="18" charset="0"/>
                <a:cs typeface="Times New Roman" pitchFamily="18" charset="0"/>
              </a:rPr>
              <a:t>1</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THÁI LAN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171201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676400" y="1219201"/>
            <a:ext cx="5867399" cy="4724400"/>
          </a:xfrm>
          <a:prstGeom prst="rect">
            <a:avLst/>
          </a:prstGeom>
          <a:solidFill>
            <a:schemeClr val="accent3">
              <a:lumMod val="60000"/>
              <a:lumOff val="40000"/>
            </a:schemeClr>
          </a:solidFill>
        </p:spPr>
      </p:pic>
      <p:sp>
        <p:nvSpPr>
          <p:cNvPr id="2" name="Rectangle 1"/>
          <p:cNvSpPr/>
          <p:nvPr/>
        </p:nvSpPr>
        <p:spPr>
          <a:xfrm>
            <a:off x="3630074" y="2743200"/>
            <a:ext cx="1642437"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Singapore   4.0</a:t>
            </a:r>
            <a:endParaRPr lang="en-US" b="1" dirty="0">
              <a:solidFill>
                <a:srgbClr val="FF0000"/>
              </a:solidFill>
              <a:latin typeface="Times New Roman" pitchFamily="18" charset="0"/>
              <a:cs typeface="Times New Roman" pitchFamily="18" charset="0"/>
            </a:endParaRPr>
          </a:p>
        </p:txBody>
      </p:sp>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778325" cy="523220"/>
          </a:xfrm>
          <a:prstGeom prst="rect">
            <a:avLst/>
          </a:prstGeom>
        </p:spPr>
        <p:txBody>
          <a:bodyPr wrap="none">
            <a:spAutoFit/>
          </a:bodyPr>
          <a:lstStyle/>
          <a:p>
            <a:r>
              <a:rPr lang="en-US" sz="2800" b="1" dirty="0" smtClean="0">
                <a:latin typeface="Times New Roman" pitchFamily="18" charset="0"/>
                <a:cs typeface="Times New Roman" pitchFamily="18" charset="0"/>
              </a:rPr>
              <a:t>2./ SINGAPORE</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2978585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1219200" y="1488963"/>
            <a:ext cx="6705600" cy="5140437"/>
          </a:xfrm>
          <a:prstGeom prst="rect">
            <a:avLst/>
          </a:prstGeom>
        </p:spPr>
      </p:pic>
      <p:grpSp>
        <p:nvGrpSpPr>
          <p:cNvPr id="13" name="Group 12"/>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838200"/>
            <a:ext cx="2428870" cy="523220"/>
          </a:xfrm>
          <a:prstGeom prst="rect">
            <a:avLst/>
          </a:prstGeom>
        </p:spPr>
        <p:txBody>
          <a:bodyPr wrap="none">
            <a:spAutoFit/>
          </a:bodyPr>
          <a:lstStyle/>
          <a:p>
            <a:r>
              <a:rPr lang="en-US" sz="2800" b="1" dirty="0" smtClean="0">
                <a:latin typeface="Times New Roman" pitchFamily="18" charset="0"/>
                <a:cs typeface="Times New Roman" pitchFamily="18" charset="0"/>
              </a:rPr>
              <a:t>3</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ĐÀI LOAN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82143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828800" y="1143000"/>
            <a:ext cx="5784850" cy="5480050"/>
          </a:xfrm>
          <a:prstGeom prst="rect">
            <a:avLst/>
          </a:prstGeom>
        </p:spPr>
      </p:pic>
      <p:sp>
        <p:nvSpPr>
          <p:cNvPr id="2" name="Rectangle 1"/>
          <p:cNvSpPr/>
          <p:nvPr/>
        </p:nvSpPr>
        <p:spPr>
          <a:xfrm>
            <a:off x="3900006" y="3124200"/>
            <a:ext cx="1249060"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Japan   4.0</a:t>
            </a:r>
            <a:endParaRPr lang="en-US" b="1" dirty="0">
              <a:solidFill>
                <a:srgbClr val="FF0000"/>
              </a:solidFill>
              <a:latin typeface="Times New Roman" pitchFamily="18" charset="0"/>
              <a:cs typeface="Times New Roman" pitchFamily="18" charset="0"/>
            </a:endParaRPr>
          </a:p>
        </p:txBody>
      </p:sp>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521781" cy="523220"/>
          </a:xfrm>
          <a:prstGeom prst="rect">
            <a:avLst/>
          </a:prstGeom>
        </p:spPr>
        <p:txBody>
          <a:bodyPr wrap="none">
            <a:spAutoFit/>
          </a:bodyPr>
          <a:lstStyle/>
          <a:p>
            <a:r>
              <a:rPr lang="en-US" sz="2800" b="1" dirty="0" smtClean="0">
                <a:latin typeface="Times New Roman" pitchFamily="18" charset="0"/>
                <a:cs typeface="Times New Roman" pitchFamily="18" charset="0"/>
              </a:rPr>
              <a:t>4</a:t>
            </a:r>
            <a:r>
              <a:rPr lang="en-US" sz="2800" b="1" dirty="0">
                <a:latin typeface="Times New Roman" pitchFamily="18" charset="0"/>
                <a:cs typeface="Times New Roman" pitchFamily="18" charset="0"/>
              </a:rPr>
              <a:t>./ NHẬT </a:t>
            </a:r>
            <a:r>
              <a:rPr lang="en-US" sz="2800" b="1" dirty="0" smtClean="0">
                <a:latin typeface="Times New Roman" pitchFamily="18" charset="0"/>
                <a:cs typeface="Times New Roman" pitchFamily="18" charset="0"/>
              </a:rPr>
              <a:t>BẢN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40892621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963790" y="1600200"/>
            <a:ext cx="7032980" cy="5029200"/>
          </a:xfrm>
          <a:prstGeom prst="rect">
            <a:avLst/>
          </a:prstGeom>
        </p:spPr>
      </p:pic>
      <p:grpSp>
        <p:nvGrpSpPr>
          <p:cNvPr id="13" name="Group 12"/>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1241045" cy="523220"/>
          </a:xfrm>
          <a:prstGeom prst="rect">
            <a:avLst/>
          </a:prstGeom>
        </p:spPr>
        <p:txBody>
          <a:bodyPr wrap="none">
            <a:spAutoFit/>
          </a:bodyPr>
          <a:lstStyle/>
          <a:p>
            <a:r>
              <a:rPr lang="en-US" sz="2800" b="1" dirty="0" smtClean="0">
                <a:latin typeface="Times New Roman" pitchFamily="18" charset="0"/>
                <a:cs typeface="Times New Roman" pitchFamily="18" charset="0"/>
              </a:rPr>
              <a:t>5</a:t>
            </a:r>
            <a:r>
              <a:rPr lang="en-US" sz="2800" b="1" dirty="0">
                <a:latin typeface="Times New Roman" pitchFamily="18" charset="0"/>
                <a:cs typeface="Times New Roman" pitchFamily="18" charset="0"/>
              </a:rPr>
              <a:t>./ MỸ</a:t>
            </a:r>
          </a:p>
        </p:txBody>
      </p:sp>
    </p:spTree>
    <p:extLst>
      <p:ext uri="{BB962C8B-B14F-4D97-AF65-F5344CB8AC3E}">
        <p14:creationId xmlns:p14="http://schemas.microsoft.com/office/powerpoint/2010/main" val="21407676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143000" y="1295400"/>
            <a:ext cx="6705600" cy="4724400"/>
          </a:xfrm>
          <a:prstGeom prst="rect">
            <a:avLst/>
          </a:prstGeom>
        </p:spPr>
      </p:pic>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310248" cy="523220"/>
          </a:xfrm>
          <a:prstGeom prst="rect">
            <a:avLst/>
          </a:prstGeom>
        </p:spPr>
        <p:txBody>
          <a:bodyPr wrap="none">
            <a:spAutoFit/>
          </a:bodyPr>
          <a:lstStyle/>
          <a:p>
            <a:r>
              <a:rPr lang="en-US" sz="2800" b="1" dirty="0" smtClean="0">
                <a:latin typeface="Times New Roman" pitchFamily="18" charset="0"/>
                <a:cs typeface="Times New Roman" pitchFamily="18" charset="0"/>
              </a:rPr>
              <a:t>6</a:t>
            </a:r>
            <a:r>
              <a:rPr lang="en-US" sz="2800" b="1" dirty="0">
                <a:latin typeface="Times New Roman" pitchFamily="18" charset="0"/>
                <a:cs typeface="Times New Roman" pitchFamily="18" charset="0"/>
              </a:rPr>
              <a:t>./ CHÂU </a:t>
            </a:r>
            <a:r>
              <a:rPr lang="en-US" sz="2800" b="1" dirty="0" smtClean="0">
                <a:latin typeface="Times New Roman" pitchFamily="18" charset="0"/>
                <a:cs typeface="Times New Roman" pitchFamily="18" charset="0"/>
              </a:rPr>
              <a:t>ÂU</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7609064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a:t>
              </a:r>
              <a:r>
                <a:rPr lang="en-US" sz="2800" b="1" dirty="0" smtClean="0">
                  <a:solidFill>
                    <a:srgbClr val="FF0000"/>
                  </a:solidFill>
                  <a:latin typeface="Times New Roman" pitchFamily="18" charset="0"/>
                  <a:cs typeface="Times New Roman" pitchFamily="18" charset="0"/>
                </a:rPr>
                <a:t>DỤC 4.0</a:t>
              </a:r>
              <a:endParaRPr lang="en-US" sz="2800" b="1" dirty="0">
                <a:solidFill>
                  <a:srgbClr val="FF000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pic>
        <p:nvPicPr>
          <p:cNvPr id="12" name="Picture 11" descr="Kết quả hình ảnh cho An effect analysis of industry 4.0 to higher education"/>
          <p:cNvPicPr/>
          <p:nvPr/>
        </p:nvPicPr>
        <p:blipFill>
          <a:blip r:embed="rId2">
            <a:extLst>
              <a:ext uri="{28A0092B-C50C-407E-A947-70E740481C1C}">
                <a14:useLocalDpi xmlns:a14="http://schemas.microsoft.com/office/drawing/2010/main" val="0"/>
              </a:ext>
            </a:extLst>
          </a:blip>
          <a:srcRect/>
          <a:stretch>
            <a:fillRect/>
          </a:stretch>
        </p:blipFill>
        <p:spPr bwMode="auto">
          <a:xfrm>
            <a:off x="1295400" y="735134"/>
            <a:ext cx="6400800" cy="5360866"/>
          </a:xfrm>
          <a:prstGeom prst="rect">
            <a:avLst/>
          </a:prstGeom>
          <a:noFill/>
          <a:ln>
            <a:noFill/>
          </a:ln>
        </p:spPr>
      </p:pic>
      <p:sp>
        <p:nvSpPr>
          <p:cNvPr id="2" name="Rectangle 1"/>
          <p:cNvSpPr/>
          <p:nvPr/>
        </p:nvSpPr>
        <p:spPr>
          <a:xfrm>
            <a:off x="391264" y="5928702"/>
            <a:ext cx="8584823" cy="954107"/>
          </a:xfrm>
          <a:prstGeom prst="rect">
            <a:avLst/>
          </a:prstGeom>
        </p:spPr>
        <p:txBody>
          <a:bodyPr wrap="square">
            <a:spAutoFit/>
          </a:bodyPr>
          <a:lstStyle/>
          <a:p>
            <a:pPr algn="just"/>
            <a:r>
              <a:rPr lang="vi-VN" sz="2800" b="1">
                <a:latin typeface="+mj-lt"/>
              </a:rPr>
              <a:t>Giáo dục 4.0</a:t>
            </a:r>
            <a:r>
              <a:rPr lang="vi-VN" sz="2800">
                <a:latin typeface="+mj-lt"/>
              </a:rPr>
              <a:t> là nền giáo dục được sinh ra nhằm đáp ứng cho nhu cầu thị trường nền công nghiệp 4.0</a:t>
            </a:r>
            <a:endParaRPr lang="en-US" sz="2800">
              <a:latin typeface="+mj-lt"/>
            </a:endParaRPr>
          </a:p>
        </p:txBody>
      </p:sp>
    </p:spTree>
    <p:extLst>
      <p:ext uri="{BB962C8B-B14F-4D97-AF65-F5344CB8AC3E}">
        <p14:creationId xmlns:p14="http://schemas.microsoft.com/office/powerpoint/2010/main" val="10468126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2" name="Rectangle 11"/>
          <p:cNvSpPr/>
          <p:nvPr/>
        </p:nvSpPr>
        <p:spPr>
          <a:xfrm>
            <a:off x="0" y="1542395"/>
            <a:ext cx="9144000" cy="4401205"/>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Toà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 ( Smart Building).</a:t>
            </a:r>
          </a:p>
          <a:p>
            <a:pPr marL="457200" indent="-457200">
              <a:buFont typeface="Wingdings" pitchFamily="2" charset="2"/>
              <a:buChar char="q"/>
            </a:pP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minh(Smart Home).</a:t>
            </a:r>
          </a:p>
          <a:p>
            <a:pPr marL="457200" indent="-457200">
              <a:buFont typeface="Wingdings" pitchFamily="2" charset="2"/>
              <a:buChar char="q"/>
            </a:pP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xí</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minh(Smart Factory).</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l</a:t>
            </a:r>
            <a:r>
              <a:rPr lang="vi-VN" sz="2800" dirty="0" smtClean="0">
                <a:latin typeface="Times New Roman" pitchFamily="18" charset="0"/>
                <a:cs typeface="Times New Roman" pitchFamily="18" charset="0"/>
              </a:rPr>
              <a:t>ướ</a:t>
            </a:r>
            <a:r>
              <a:rPr lang="en-US" sz="2800" dirty="0">
                <a:latin typeface="Times New Roman" pitchFamily="18" charset="0"/>
                <a:cs typeface="Times New Roman" pitchFamily="18" charset="0"/>
              </a:rPr>
              <a:t>i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 (Smart Grid).</a:t>
            </a:r>
          </a:p>
          <a:p>
            <a:pPr marL="457200" indent="-457200">
              <a:buFont typeface="Wingdings" pitchFamily="2" charset="2"/>
              <a:buChar char="q"/>
            </a:pPr>
            <a:r>
              <a:rPr lang="en-US" sz="2800" dirty="0" err="1" smtClean="0">
                <a:latin typeface="Times New Roman" pitchFamily="18" charset="0"/>
                <a:cs typeface="Times New Roman" pitchFamily="18" charset="0"/>
              </a:rPr>
              <a:t>Th</a:t>
            </a:r>
            <a:r>
              <a:rPr lang="vi-VN" sz="2800" dirty="0" smtClean="0">
                <a:latin typeface="Times New Roman" pitchFamily="18" charset="0"/>
                <a:cs typeface="Times New Roman" pitchFamily="18" charset="0"/>
              </a:rPr>
              <a:t>ươ</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smtClean="0">
                <a:latin typeface="Times New Roman" pitchFamily="18" charset="0"/>
                <a:cs typeface="Times New Roman" pitchFamily="18" charset="0"/>
              </a:rPr>
              <a:t>Cộng </a:t>
            </a:r>
            <a:r>
              <a:rPr lang="vi-VN" sz="2800" dirty="0" smtClean="0">
                <a:latin typeface="Times New Roman" pitchFamily="18" charset="0"/>
                <a:cs typeface="Times New Roman" pitchFamily="18" charset="0"/>
              </a:rPr>
              <a:t>đồ</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smtClean="0">
                <a:latin typeface="Times New Roman" pitchFamily="18" charset="0"/>
                <a:cs typeface="Times New Roman" pitchFamily="18" charset="0"/>
              </a:rPr>
              <a:t>…</a:t>
            </a:r>
          </a:p>
          <a:p>
            <a:pPr marL="457200" indent="-457200">
              <a:buFont typeface="Wingdings" pitchFamily="2" charset="2"/>
              <a:buChar char="q"/>
            </a:pPr>
            <a:endParaRPr lang="en-US" sz="2800" dirty="0" smtClean="0">
              <a:latin typeface="Times New Roman" pitchFamily="18" charset="0"/>
              <a:cs typeface="Times New Roman" pitchFamily="18" charset="0"/>
            </a:endParaRPr>
          </a:p>
          <a:p>
            <a:pPr marL="457200" indent="-457200">
              <a:buFont typeface="Wingdings" pitchFamily="2" charset="2"/>
              <a:buChar char="q"/>
            </a:pPr>
            <a:endParaRPr lang="en-US" sz="2800" dirty="0" smtClean="0">
              <a:latin typeface="Times New Roman" pitchFamily="18" charset="0"/>
              <a:cs typeface="Times New Roman" pitchFamily="18" charset="0"/>
            </a:endParaRPr>
          </a:p>
          <a:p>
            <a:pPr marL="457200" indent="-457200">
              <a:buFont typeface="Wingdings" pitchFamily="2" charset="2"/>
              <a:buChar char="q"/>
            </a:pPr>
            <a:endParaRPr lang="en-US" sz="2800" dirty="0">
              <a:latin typeface="Times New Roman" pitchFamily="18" charset="0"/>
              <a:cs typeface="Times New Roman" pitchFamily="18" charset="0"/>
            </a:endParaRPr>
          </a:p>
        </p:txBody>
      </p:sp>
      <p:sp>
        <p:nvSpPr>
          <p:cNvPr id="2" name="Rectangle 1"/>
          <p:cNvSpPr/>
          <p:nvPr/>
        </p:nvSpPr>
        <p:spPr>
          <a:xfrm>
            <a:off x="178612" y="990600"/>
            <a:ext cx="3375668" cy="523220"/>
          </a:xfrm>
          <a:prstGeom prst="rect">
            <a:avLst/>
          </a:prstGeom>
        </p:spPr>
        <p:txBody>
          <a:bodyPr wrap="none">
            <a:spAutoFit/>
          </a:bodyPr>
          <a:lstStyle/>
          <a:p>
            <a:r>
              <a:rPr lang="en-US" sz="2800" b="1" dirty="0">
                <a:solidFill>
                  <a:srgbClr val="FF0000"/>
                </a:solidFill>
                <a:latin typeface="Times New Roman" pitchFamily="18" charset="0"/>
                <a:cs typeface="Times New Roman" pitchFamily="18" charset="0"/>
              </a:rPr>
              <a:t>CÔNG NGHIỆP 4.0 </a:t>
            </a:r>
            <a:endParaRPr lang="en-US" sz="2800" dirty="0"/>
          </a:p>
        </p:txBody>
      </p:sp>
    </p:spTree>
    <p:extLst>
      <p:ext uri="{BB962C8B-B14F-4D97-AF65-F5344CB8AC3E}">
        <p14:creationId xmlns:p14="http://schemas.microsoft.com/office/powerpoint/2010/main" val="21957370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2" name="Rectangle 11"/>
          <p:cNvSpPr/>
          <p:nvPr/>
        </p:nvSpPr>
        <p:spPr>
          <a:xfrm>
            <a:off x="0" y="1466195"/>
            <a:ext cx="5334000" cy="2246769"/>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xe</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a:t>
            </a:r>
            <a:r>
              <a:rPr lang="vi-VN" sz="2800" dirty="0" smtClean="0">
                <a:latin typeface="Times New Roman" pitchFamily="18" charset="0"/>
                <a:cs typeface="Times New Roman" pitchFamily="18" charset="0"/>
              </a:rPr>
              <a:t>ườ</a:t>
            </a:r>
            <a:r>
              <a:rPr lang="en-US" sz="2800" dirty="0">
                <a:latin typeface="Times New Roman" pitchFamily="18" charset="0"/>
                <a:cs typeface="Times New Roman" pitchFamily="18" charset="0"/>
              </a:rPr>
              <a:t>i </a:t>
            </a:r>
            <a:r>
              <a:rPr lang="en-US" sz="2800" dirty="0" err="1" smtClean="0">
                <a:latin typeface="Times New Roman" pitchFamily="18" charset="0"/>
                <a:cs typeface="Times New Roman" pitchFamily="18" charset="0"/>
              </a:rPr>
              <a:t>lái</a:t>
            </a:r>
            <a:endParaRPr lang="en-US" sz="2800" dirty="0" smtClean="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in 3D.</a:t>
            </a:r>
          </a:p>
          <a:p>
            <a:pPr marL="457200" indent="-457200">
              <a:buFont typeface="Wingdings" pitchFamily="2" charset="2"/>
              <a:buChar char="q"/>
            </a:pPr>
            <a:r>
              <a:rPr lang="en-US" sz="2800" dirty="0" smtClean="0">
                <a:latin typeface="Times New Roman" pitchFamily="18" charset="0"/>
                <a:cs typeface="Times New Roman" pitchFamily="18" charset="0"/>
              </a:rPr>
              <a:t>Robots.</a:t>
            </a:r>
          </a:p>
          <a:p>
            <a:pPr marL="457200" indent="-457200">
              <a:buFont typeface="Wingdings" pitchFamily="2" charset="2"/>
              <a:buChar char="q"/>
            </a:pPr>
            <a:r>
              <a:rPr lang="en-US" sz="2800" dirty="0" err="1" smtClean="0">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mới</a:t>
            </a:r>
            <a:endParaRPr lang="en-US" sz="2800" dirty="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endParaRPr lang="en-US" sz="2800" dirty="0" smtClean="0">
              <a:latin typeface="Times New Roman" pitchFamily="18" charset="0"/>
              <a:cs typeface="Times New Roman" pitchFamily="18" charset="0"/>
            </a:endParaRPr>
          </a:p>
        </p:txBody>
      </p:sp>
      <p:sp>
        <p:nvSpPr>
          <p:cNvPr id="13" name="Rectangle 12"/>
          <p:cNvSpPr/>
          <p:nvPr/>
        </p:nvSpPr>
        <p:spPr>
          <a:xfrm>
            <a:off x="178612" y="990600"/>
            <a:ext cx="2638864" cy="523220"/>
          </a:xfrm>
          <a:prstGeom prst="rect">
            <a:avLst/>
          </a:prstGeom>
        </p:spPr>
        <p:txBody>
          <a:bodyPr wrap="none">
            <a:spAutoFit/>
          </a:bodyPr>
          <a:lstStyle/>
          <a:p>
            <a:r>
              <a:rPr lang="en-US" sz="2800" b="1" dirty="0">
                <a:solidFill>
                  <a:srgbClr val="FF0000"/>
                </a:solidFill>
                <a:latin typeface="Times New Roman" pitchFamily="18" charset="0"/>
                <a:cs typeface="Times New Roman" pitchFamily="18" charset="0"/>
              </a:rPr>
              <a:t>GIÁO </a:t>
            </a:r>
            <a:r>
              <a:rPr lang="en-US" sz="2800" b="1" dirty="0" smtClean="0">
                <a:solidFill>
                  <a:srgbClr val="FF0000"/>
                </a:solidFill>
                <a:latin typeface="Times New Roman" pitchFamily="18" charset="0"/>
                <a:cs typeface="Times New Roman" pitchFamily="18" charset="0"/>
              </a:rPr>
              <a:t>DỤC 4.0 </a:t>
            </a:r>
            <a:endParaRPr lang="en-US" sz="2800" dirty="0"/>
          </a:p>
        </p:txBody>
      </p:sp>
      <p:sp>
        <p:nvSpPr>
          <p:cNvPr id="14" name="Rectangle 13"/>
          <p:cNvSpPr/>
          <p:nvPr/>
        </p:nvSpPr>
        <p:spPr>
          <a:xfrm>
            <a:off x="3429000" y="4001631"/>
            <a:ext cx="5715000" cy="1815882"/>
          </a:xfrm>
          <a:prstGeom prst="rect">
            <a:avLst/>
          </a:prstGeom>
        </p:spPr>
        <p:txBody>
          <a:bodyPr wrap="square">
            <a:spAutoFit/>
          </a:bodyPr>
          <a:lstStyle/>
          <a:p>
            <a:pPr marL="457200" indent="-457200">
              <a:buFont typeface="Wingdings" pitchFamily="2" charset="2"/>
              <a:buChar char="q"/>
            </a:pPr>
            <a:r>
              <a:rPr lang="en-US" sz="2800" dirty="0" smtClean="0">
                <a:latin typeface="Times New Roman" pitchFamily="18" charset="0"/>
                <a:cs typeface="Times New Roman" pitchFamily="18" charset="0"/>
              </a:rPr>
              <a:t>Internet of Thing (</a:t>
            </a:r>
            <a:r>
              <a:rPr lang="en-US" sz="2800" dirty="0" err="1" smtClean="0">
                <a:latin typeface="Times New Roman" pitchFamily="18" charset="0"/>
                <a:cs typeface="Times New Roman" pitchFamily="18" charset="0"/>
              </a:rPr>
              <a:t>IoT</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err="1" smtClean="0">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 Big data)</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 Internet of people)</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(Internet of services)</a:t>
            </a:r>
          </a:p>
        </p:txBody>
      </p:sp>
      <p:sp>
        <p:nvSpPr>
          <p:cNvPr id="2" name="Right Arrow 1"/>
          <p:cNvSpPr/>
          <p:nvPr/>
        </p:nvSpPr>
        <p:spPr>
          <a:xfrm>
            <a:off x="1752600" y="4858315"/>
            <a:ext cx="14478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9373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4" name="Rectangle 13"/>
          <p:cNvSpPr/>
          <p:nvPr/>
        </p:nvSpPr>
        <p:spPr>
          <a:xfrm>
            <a:off x="0" y="1026287"/>
            <a:ext cx="5715000" cy="523220"/>
          </a:xfrm>
          <a:prstGeom prst="rect">
            <a:avLst/>
          </a:prstGeom>
        </p:spPr>
        <p:txBody>
          <a:bodyPr wrap="square">
            <a:spAutoFit/>
          </a:bodyPr>
          <a:lstStyle/>
          <a:p>
            <a:pPr marL="457200" indent="-457200">
              <a:buFont typeface="Wingdings" pitchFamily="2" charset="2"/>
              <a:buChar char="q"/>
            </a:pPr>
            <a:r>
              <a:rPr lang="en-US" sz="2800" dirty="0" smtClean="0">
                <a:latin typeface="Times New Roman" pitchFamily="18" charset="0"/>
                <a:cs typeface="Times New Roman" pitchFamily="18" charset="0"/>
              </a:rPr>
              <a:t>Internet of Thing (</a:t>
            </a:r>
            <a:r>
              <a:rPr lang="en-US" sz="2800" dirty="0" err="1" smtClean="0">
                <a:latin typeface="Times New Roman" pitchFamily="18" charset="0"/>
                <a:cs typeface="Times New Roman" pitchFamily="18" charset="0"/>
              </a:rPr>
              <a:t>IoT</a:t>
            </a:r>
            <a:r>
              <a:rPr lang="en-US" sz="2800" dirty="0" smtClean="0">
                <a:latin typeface="Times New Roman" pitchFamily="18" charset="0"/>
                <a:cs typeface="Times New Roman" pitchFamily="18" charset="0"/>
              </a:rPr>
              <a:t>)</a:t>
            </a:r>
          </a:p>
        </p:txBody>
      </p:sp>
      <p:sp>
        <p:nvSpPr>
          <p:cNvPr id="2" name="Right Arrow 1">
            <a:hlinkClick r:id="rId2" action="ppaction://hlinkfile"/>
          </p:cNvPr>
          <p:cNvSpPr/>
          <p:nvPr/>
        </p:nvSpPr>
        <p:spPr>
          <a:xfrm>
            <a:off x="4038600" y="1143000"/>
            <a:ext cx="1447800" cy="3617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2" descr="Kết quả hình ảnh cho internet of thing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634313"/>
            <a:ext cx="57912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2081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normAutofit lnSpcReduction="10000"/>
          </a:bodyPr>
          <a:lstStyle/>
          <a:p>
            <a:pPr algn="just"/>
            <a:r>
              <a:rPr lang="en-US"/>
              <a:t>Một là: Đổi mới về cơ chế chính </a:t>
            </a:r>
            <a:r>
              <a:rPr lang="en-US" smtClean="0"/>
              <a:t>sách</a:t>
            </a:r>
          </a:p>
          <a:p>
            <a:pPr algn="just">
              <a:buFontTx/>
              <a:buChar char="-"/>
            </a:pPr>
            <a:r>
              <a:rPr lang="en-US" smtClean="0"/>
              <a:t>Hoàn </a:t>
            </a:r>
            <a:r>
              <a:rPr lang="en-US"/>
              <a:t>thiện các cơ chế chính </a:t>
            </a:r>
            <a:r>
              <a:rPr lang="en-US" smtClean="0"/>
              <a:t>sách </a:t>
            </a:r>
            <a:r>
              <a:rPr lang="en-US"/>
              <a:t>phù hợp </a:t>
            </a:r>
            <a:r>
              <a:rPr lang="en-US" smtClean="0"/>
              <a:t>với </a:t>
            </a:r>
            <a:r>
              <a:rPr lang="en-US"/>
              <a:t>đội ngũ nhà </a:t>
            </a:r>
            <a:r>
              <a:rPr lang="en-US" smtClean="0"/>
              <a:t>giáo như </a:t>
            </a:r>
            <a:r>
              <a:rPr lang="en-US"/>
              <a:t>chuyên môn, nghiệp vụ và kỹ năng sư phạm, kỹ năng ứng dụng CNTT trong thiết kế </a:t>
            </a:r>
            <a:r>
              <a:rPr lang="en-US"/>
              <a:t>bài </a:t>
            </a:r>
            <a:r>
              <a:rPr lang="en-US" smtClean="0"/>
              <a:t>giảng, </a:t>
            </a:r>
            <a:r>
              <a:rPr lang="en-US"/>
              <a:t>tiền </a:t>
            </a:r>
            <a:r>
              <a:rPr lang="en-US" smtClean="0"/>
              <a:t>lương.</a:t>
            </a:r>
            <a:endParaRPr lang="en-US" smtClean="0"/>
          </a:p>
          <a:p>
            <a:pPr algn="just">
              <a:buFontTx/>
              <a:buChar char="-"/>
            </a:pPr>
            <a:r>
              <a:rPr lang="en-US"/>
              <a:t>Tăng cường tính tự </a:t>
            </a:r>
            <a:r>
              <a:rPr lang="en-US" smtClean="0"/>
              <a:t>chủ </a:t>
            </a:r>
            <a:r>
              <a:rPr lang="en-US"/>
              <a:t>trong hoạt động đào tạo và quản trị nhà </a:t>
            </a:r>
            <a:r>
              <a:rPr lang="en-US" smtClean="0"/>
              <a:t>trường </a:t>
            </a:r>
            <a:r>
              <a:rPr lang="en-US"/>
              <a:t>nhằm tạo sự linh hoạt thích ứng với sự thay đổi của khoa học công nghệ và yêu cầu của thị trường lao động</a:t>
            </a:r>
            <a:r>
              <a:rPr lang="en-US" smtClean="0"/>
              <a:t>.</a:t>
            </a:r>
            <a:endParaRPr lang="en-US" smtClean="0"/>
          </a:p>
          <a:p>
            <a:pPr>
              <a:buFontTx/>
              <a:buChar char="-"/>
            </a:pPr>
            <a:endParaRPr lang="en-US"/>
          </a:p>
        </p:txBody>
      </p:sp>
      <p:grpSp>
        <p:nvGrpSpPr>
          <p:cNvPr id="4" name="Group 3"/>
          <p:cNvGrpSpPr/>
          <p:nvPr/>
        </p:nvGrpSpPr>
        <p:grpSpPr>
          <a:xfrm>
            <a:off x="-53620" y="120683"/>
            <a:ext cx="8305800" cy="665163"/>
            <a:chOff x="-53620" y="120683"/>
            <a:chExt cx="8305800" cy="665163"/>
          </a:xfrm>
        </p:grpSpPr>
        <p:sp>
          <p:nvSpPr>
            <p:cNvPr id="5"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smtClean="0">
                  <a:solidFill>
                    <a:srgbClr val="FF0000"/>
                  </a:solidFill>
                  <a:latin typeface="Times New Roman" pitchFamily="18" charset="0"/>
                  <a:cs typeface="Times New Roman" pitchFamily="18" charset="0"/>
                </a:rPr>
                <a:t>CÁC GIẢI PHÁP</a:t>
              </a:r>
              <a:endParaRPr lang="en-US" sz="2800" b="1" dirty="0">
                <a:solidFill>
                  <a:srgbClr val="FF0000"/>
                </a:solidFill>
                <a:latin typeface="Times New Roman" pitchFamily="18" charset="0"/>
                <a:cs typeface="Times New Roman" pitchFamily="18" charset="0"/>
              </a:endParaRPr>
            </a:p>
          </p:txBody>
        </p:sp>
        <p:grpSp>
          <p:nvGrpSpPr>
            <p:cNvPr id="6" name="Group 11"/>
            <p:cNvGrpSpPr>
              <a:grpSpLocks/>
            </p:cNvGrpSpPr>
            <p:nvPr/>
          </p:nvGrpSpPr>
          <p:grpSpPr bwMode="auto">
            <a:xfrm>
              <a:off x="-53620" y="120683"/>
              <a:ext cx="762000" cy="665163"/>
              <a:chOff x="1110" y="2656"/>
              <a:chExt cx="1549" cy="1351"/>
            </a:xfrm>
            <a:solidFill>
              <a:schemeClr val="accent1"/>
            </a:solidFill>
          </p:grpSpPr>
          <p:sp>
            <p:nvSpPr>
              <p:cNvPr id="7"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8"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9"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smtClean="0">
                    <a:solidFill>
                      <a:schemeClr val="bg1"/>
                    </a:solidFill>
                    <a:latin typeface="Times New Roman" pitchFamily="18" charset="0"/>
                    <a:cs typeface="Times New Roman" pitchFamily="18" charset="0"/>
                  </a:rPr>
                  <a:t>IV</a:t>
                </a:r>
                <a:endParaRPr lang="en-US" sz="2800" b="1" dirty="0">
                  <a:solidFill>
                    <a:schemeClr val="bg1"/>
                  </a:solidFill>
                  <a:latin typeface="Times New Roman" pitchFamily="18" charset="0"/>
                  <a:cs typeface="Times New Roman" pitchFamily="18" charset="0"/>
                </a:endParaRPr>
              </a:p>
            </p:txBody>
          </p:sp>
        </p:grpSp>
      </p:grpSp>
    </p:spTree>
    <p:extLst>
      <p:ext uri="{BB962C8B-B14F-4D97-AF65-F5344CB8AC3E}">
        <p14:creationId xmlns:p14="http://schemas.microsoft.com/office/powerpoint/2010/main" val="35887395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8229600" cy="5867400"/>
          </a:xfrm>
        </p:spPr>
        <p:txBody>
          <a:bodyPr/>
          <a:lstStyle/>
          <a:p>
            <a:pPr algn="just"/>
            <a:r>
              <a:rPr lang="en-US"/>
              <a:t>Hai là: Ứng dụng CNTT trong quản lý</a:t>
            </a:r>
          </a:p>
          <a:p>
            <a:pPr algn="just">
              <a:buFontTx/>
              <a:buChar char="-"/>
            </a:pPr>
            <a:r>
              <a:rPr lang="en-US" smtClean="0"/>
              <a:t>Ứng </a:t>
            </a:r>
            <a:r>
              <a:rPr lang="en-US"/>
              <a:t>dụng mạnh mẽ CNTT trong công tác quản lý </a:t>
            </a:r>
            <a:r>
              <a:rPr lang="en-US" smtClean="0"/>
              <a:t>GDNN.</a:t>
            </a:r>
          </a:p>
          <a:p>
            <a:pPr algn="just">
              <a:buFontTx/>
              <a:buChar char="-"/>
            </a:pPr>
            <a:r>
              <a:rPr lang="en-US"/>
              <a:t>Hiện đại hóa hạ tầng công nghệ thông tin trong toàn bộ hệ thống để phục vụ công tác quản lý và điều </a:t>
            </a:r>
            <a:r>
              <a:rPr lang="en-US" smtClean="0"/>
              <a:t>hành.</a:t>
            </a:r>
          </a:p>
          <a:p>
            <a:pPr algn="just">
              <a:buFontTx/>
              <a:buChar char="-"/>
            </a:pPr>
            <a:r>
              <a:rPr lang="en-US"/>
              <a:t>Xây dựng thư viện điện tử, hệ thống đào tạo trực </a:t>
            </a:r>
            <a:r>
              <a:rPr lang="en-US" smtClean="0"/>
              <a:t>tuyến.</a:t>
            </a:r>
            <a:endParaRPr lang="en-US" smtClean="0"/>
          </a:p>
          <a:p>
            <a:pPr algn="just">
              <a:buFontTx/>
              <a:buChar char="-"/>
            </a:pPr>
            <a:r>
              <a:rPr lang="en-US"/>
              <a:t>Triển khai các hoạt động dự báo nhu cầu nhân lực và nhu cầu đào tạo </a:t>
            </a:r>
          </a:p>
        </p:txBody>
      </p:sp>
    </p:spTree>
    <p:extLst>
      <p:ext uri="{BB962C8B-B14F-4D97-AF65-F5344CB8AC3E}">
        <p14:creationId xmlns:p14="http://schemas.microsoft.com/office/powerpoint/2010/main" val="18614793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4525963"/>
          </a:xfrm>
        </p:spPr>
        <p:txBody>
          <a:bodyPr/>
          <a:lstStyle/>
          <a:p>
            <a:pPr algn="just"/>
            <a:r>
              <a:rPr lang="en-US"/>
              <a:t>Ba là: Đổi mới hoạt động đào tạo</a:t>
            </a:r>
          </a:p>
          <a:p>
            <a:pPr algn="just">
              <a:buFontTx/>
              <a:buChar char="-"/>
            </a:pPr>
            <a:r>
              <a:rPr lang="en-US" smtClean="0"/>
              <a:t>Chương </a:t>
            </a:r>
            <a:r>
              <a:rPr lang="en-US"/>
              <a:t>trình đào tạo phải được thiết kế linh hoạt, </a:t>
            </a:r>
            <a:r>
              <a:rPr lang="en-US" smtClean="0"/>
              <a:t>đáp </a:t>
            </a:r>
            <a:r>
              <a:rPr lang="en-US"/>
              <a:t>ứng chuẩn đầu ra của </a:t>
            </a:r>
            <a:r>
              <a:rPr lang="en-US" smtClean="0"/>
              <a:t>nghề.</a:t>
            </a:r>
          </a:p>
          <a:p>
            <a:pPr algn="just">
              <a:buFontTx/>
              <a:buChar char="-"/>
            </a:pPr>
            <a:r>
              <a:rPr lang="en-US" smtClean="0"/>
              <a:t>Phương pháp </a:t>
            </a:r>
            <a:r>
              <a:rPr lang="en-US"/>
              <a:t>đào tạo cần phải thay đổi trên cơ sở lấy người học làm trung tâm và sự ứng dụng CNTT trong thiết kế bài giảng và truyền đạt bài </a:t>
            </a:r>
            <a:r>
              <a:rPr lang="en-US" smtClean="0"/>
              <a:t>giảng</a:t>
            </a:r>
            <a:r>
              <a:rPr lang="en-US" smtClean="0"/>
              <a:t>. </a:t>
            </a:r>
            <a:r>
              <a:rPr lang="en-US" smtClean="0"/>
              <a:t>Đổi mới </a:t>
            </a:r>
            <a:r>
              <a:rPr lang="en-US"/>
              <a:t>về hình thức và phương pháp thi, </a:t>
            </a:r>
            <a:r>
              <a:rPr lang="en-US"/>
              <a:t>kiểm </a:t>
            </a:r>
            <a:r>
              <a:rPr lang="en-US" smtClean="0"/>
              <a:t>tra.</a:t>
            </a:r>
            <a:endParaRPr lang="en-US"/>
          </a:p>
        </p:txBody>
      </p:sp>
    </p:spTree>
    <p:extLst>
      <p:ext uri="{BB962C8B-B14F-4D97-AF65-F5344CB8AC3E}">
        <p14:creationId xmlns:p14="http://schemas.microsoft.com/office/powerpoint/2010/main" val="9066360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8229600" cy="4525963"/>
          </a:xfrm>
        </p:spPr>
        <p:txBody>
          <a:bodyPr>
            <a:normAutofit fontScale="92500" lnSpcReduction="10000"/>
          </a:bodyPr>
          <a:lstStyle/>
          <a:p>
            <a:pPr algn="just"/>
            <a:r>
              <a:rPr lang="en-US"/>
              <a:t>Bốn là: Nâng cao năng lực và chất lượng của đội ngũ giáo viên </a:t>
            </a:r>
            <a:r>
              <a:rPr lang="en-US" smtClean="0"/>
              <a:t>GDNN</a:t>
            </a:r>
          </a:p>
          <a:p>
            <a:pPr algn="just">
              <a:buFontTx/>
              <a:buChar char="-"/>
            </a:pPr>
            <a:r>
              <a:rPr lang="en-US" smtClean="0"/>
              <a:t>Đội ngũ </a:t>
            </a:r>
            <a:r>
              <a:rPr lang="en-US"/>
              <a:t>giáo viên GDNN phải có những năng lực </a:t>
            </a:r>
            <a:r>
              <a:rPr lang="en-US" smtClean="0"/>
              <a:t>mới</a:t>
            </a:r>
            <a:r>
              <a:rPr lang="en-US"/>
              <a:t>, năng lực sáng </a:t>
            </a:r>
            <a:r>
              <a:rPr lang="en-US" smtClean="0"/>
              <a:t>tạo.</a:t>
            </a:r>
            <a:endParaRPr lang="en-US" smtClean="0"/>
          </a:p>
          <a:p>
            <a:pPr algn="just">
              <a:buFontTx/>
              <a:buChar char="-"/>
            </a:pPr>
            <a:r>
              <a:rPr lang="en-US" smtClean="0"/>
              <a:t>Đổi </a:t>
            </a:r>
            <a:r>
              <a:rPr lang="en-US"/>
              <a:t>mới chương trình, tài liệu đào tạo, bồi dưỡng nhà giáo về nghiệp vụ sư phạm, kỹ năng </a:t>
            </a:r>
            <a:r>
              <a:rPr lang="en-US" smtClean="0"/>
              <a:t>nghề </a:t>
            </a:r>
            <a:r>
              <a:rPr lang="en-US"/>
              <a:t>và những kỹ năng mềm cần </a:t>
            </a:r>
            <a:r>
              <a:rPr lang="en-US"/>
              <a:t>thiết </a:t>
            </a:r>
            <a:r>
              <a:rPr lang="en-US" smtClean="0"/>
              <a:t>khác.</a:t>
            </a:r>
            <a:endParaRPr lang="en-US" smtClean="0"/>
          </a:p>
          <a:p>
            <a:pPr algn="just">
              <a:buFontTx/>
              <a:buChar char="-"/>
            </a:pPr>
            <a:r>
              <a:rPr lang="en-US"/>
              <a:t>Thường xuyên tổ chức đào tạo, bồi dưỡng nghiệp vụ sư phạm và kỹ năng nghề cho đội ngũ giáo </a:t>
            </a:r>
            <a:r>
              <a:rPr lang="en-US" smtClean="0"/>
              <a:t>viên.</a:t>
            </a:r>
            <a:endParaRPr lang="en-US"/>
          </a:p>
        </p:txBody>
      </p:sp>
    </p:spTree>
    <p:extLst>
      <p:ext uri="{BB962C8B-B14F-4D97-AF65-F5344CB8AC3E}">
        <p14:creationId xmlns:p14="http://schemas.microsoft.com/office/powerpoint/2010/main" val="37430744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8229600" cy="4525963"/>
          </a:xfrm>
        </p:spPr>
        <p:txBody>
          <a:bodyPr/>
          <a:lstStyle/>
          <a:p>
            <a:pPr algn="just"/>
            <a:r>
              <a:rPr lang="en-US"/>
              <a:t>Năm là: Phát triển đào tạo tại doanh nghiệp và gắn kết với doanh nghiêp trong hoạt động đào tạo.</a:t>
            </a:r>
          </a:p>
          <a:p>
            <a:pPr algn="just"/>
            <a:r>
              <a:rPr lang="en-US"/>
              <a:t>Sáu là: Đẩy mạnh hoạt động nghiên cứu khoa học, chuyển giao công </a:t>
            </a:r>
            <a:r>
              <a:rPr lang="en-US" smtClean="0"/>
              <a:t>nghệ.</a:t>
            </a:r>
            <a:endParaRPr lang="en-US"/>
          </a:p>
          <a:p>
            <a:pPr algn="just"/>
            <a:r>
              <a:rPr lang="en-US"/>
              <a:t>Bảy là: Tăng cường hợp tác quốc tế trong lĩnh vực </a:t>
            </a:r>
            <a:r>
              <a:rPr lang="en-US" smtClean="0"/>
              <a:t>GDNN.</a:t>
            </a:r>
            <a:endParaRPr lang="en-US"/>
          </a:p>
          <a:p>
            <a:endParaRPr lang="en-US"/>
          </a:p>
        </p:txBody>
      </p:sp>
    </p:spTree>
    <p:extLst>
      <p:ext uri="{BB962C8B-B14F-4D97-AF65-F5344CB8AC3E}">
        <p14:creationId xmlns:p14="http://schemas.microsoft.com/office/powerpoint/2010/main" val="40629434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3620" y="120683"/>
            <a:ext cx="8305800" cy="665163"/>
            <a:chOff x="-53620" y="120683"/>
            <a:chExt cx="8305800" cy="665163"/>
          </a:xfrm>
        </p:grpSpPr>
        <p:sp>
          <p:nvSpPr>
            <p:cNvPr id="5"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KẾT </a:t>
              </a:r>
              <a:r>
                <a:rPr lang="en-US" sz="2800" b="1" dirty="0" smtClean="0">
                  <a:solidFill>
                    <a:srgbClr val="FF0000"/>
                  </a:solidFill>
                  <a:latin typeface="Times New Roman" pitchFamily="18" charset="0"/>
                  <a:cs typeface="Times New Roman" pitchFamily="18" charset="0"/>
                </a:rPr>
                <a:t>LUẬN</a:t>
              </a:r>
              <a:endParaRPr lang="en-US" sz="2800" b="1" dirty="0">
                <a:solidFill>
                  <a:srgbClr val="FF0000"/>
                </a:solidFill>
                <a:latin typeface="Times New Roman" pitchFamily="18" charset="0"/>
                <a:cs typeface="Times New Roman" pitchFamily="18" charset="0"/>
              </a:endParaRPr>
            </a:p>
          </p:txBody>
        </p:sp>
        <p:grpSp>
          <p:nvGrpSpPr>
            <p:cNvPr id="6" name="Group 11"/>
            <p:cNvGrpSpPr>
              <a:grpSpLocks/>
            </p:cNvGrpSpPr>
            <p:nvPr/>
          </p:nvGrpSpPr>
          <p:grpSpPr bwMode="auto">
            <a:xfrm>
              <a:off x="-53620" y="120683"/>
              <a:ext cx="762000" cy="665163"/>
              <a:chOff x="1110" y="2656"/>
              <a:chExt cx="1549" cy="1351"/>
            </a:xfrm>
            <a:solidFill>
              <a:schemeClr val="accent1"/>
            </a:solidFill>
          </p:grpSpPr>
          <p:sp>
            <p:nvSpPr>
              <p:cNvPr id="7"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8"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9"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smtClean="0">
                    <a:solidFill>
                      <a:schemeClr val="bg1"/>
                    </a:solidFill>
                    <a:latin typeface="Times New Roman" pitchFamily="18" charset="0"/>
                    <a:cs typeface="Times New Roman" pitchFamily="18" charset="0"/>
                  </a:rPr>
                  <a:t>V</a:t>
                </a:r>
                <a:endParaRPr lang="en-US" sz="2800" b="1" dirty="0">
                  <a:solidFill>
                    <a:schemeClr val="bg1"/>
                  </a:solidFill>
                  <a:latin typeface="Times New Roman" pitchFamily="18" charset="0"/>
                  <a:cs typeface="Times New Roman" pitchFamily="18" charset="0"/>
                </a:endParaRPr>
              </a:p>
            </p:txBody>
          </p:sp>
        </p:grpSp>
      </p:grpSp>
      <p:sp>
        <p:nvSpPr>
          <p:cNvPr id="10" name="Rectangle 9"/>
          <p:cNvSpPr/>
          <p:nvPr/>
        </p:nvSpPr>
        <p:spPr>
          <a:xfrm>
            <a:off x="0" y="990600"/>
            <a:ext cx="9067800" cy="5693866"/>
          </a:xfrm>
          <a:prstGeom prst="rect">
            <a:avLst/>
          </a:prstGeom>
        </p:spPr>
        <p:txBody>
          <a:bodyPr wrap="square">
            <a:spAutoFit/>
          </a:bodyPr>
          <a:lstStyle/>
          <a:p>
            <a:pPr marL="457200" indent="-457200" algn="just">
              <a:buFont typeface="Wingdings" pitchFamily="2" charset="2"/>
              <a:buChar char="q"/>
            </a:pPr>
            <a:r>
              <a:rPr lang="en-US" sz="2800" dirty="0" err="1" smtClean="0">
                <a:latin typeface="Times New Roman" pitchFamily="18" charset="0"/>
                <a:cs typeface="Times New Roman" pitchFamily="18" charset="0"/>
              </a:rPr>
              <a:t>Cuộc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4.0 </a:t>
            </a:r>
            <a:r>
              <a:rPr lang="en-US" sz="2800" dirty="0" err="1" smtClean="0">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ảnh</a:t>
            </a:r>
            <a:r>
              <a:rPr lang="en-US" sz="2800" dirty="0" smtClean="0">
                <a:latin typeface="Times New Roman" pitchFamily="18" charset="0"/>
                <a:cs typeface="Times New Roman" pitchFamily="18" charset="0"/>
              </a:rPr>
              <a:t> h</a:t>
            </a:r>
            <a:r>
              <a:rPr lang="vi-VN" sz="2800" dirty="0" smtClean="0">
                <a:latin typeface="Times New Roman" pitchFamily="18" charset="0"/>
                <a:cs typeface="Times New Roman" pitchFamily="18" charset="0"/>
              </a:rPr>
              <a:t>ưở</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rất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đế</a:t>
            </a:r>
            <a:r>
              <a:rPr lang="en-US" sz="2800" dirty="0">
                <a:latin typeface="Times New Roman" pitchFamily="18" charset="0"/>
                <a:cs typeface="Times New Roman" pitchFamily="18" charset="0"/>
              </a:rPr>
              <a:t>n </a:t>
            </a:r>
            <a:r>
              <a:rPr lang="en-US" sz="2800" dirty="0" err="1" smtClean="0">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4.0.</a:t>
            </a:r>
          </a:p>
          <a:p>
            <a:pPr marL="457200" indent="-457200" algn="just">
              <a:buFont typeface="Wingdings" pitchFamily="2" charset="2"/>
              <a:buChar char="q"/>
            </a:pPr>
            <a:r>
              <a:rPr lang="en-US" sz="2800" dirty="0" err="1" smtClean="0">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c</a:t>
            </a:r>
            <a:r>
              <a:rPr lang="vi-VN" sz="2800" dirty="0" smtClean="0">
                <a:latin typeface="Times New Roman" pitchFamily="18" charset="0"/>
                <a:cs typeface="Times New Roman" pitchFamily="18" charset="0"/>
              </a:rPr>
              <a:t>ơ</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t>
            </a:r>
            <a:r>
              <a:rPr lang="vi-VN" sz="2800" dirty="0" smtClean="0">
                <a:latin typeface="Times New Roman" pitchFamily="18" charset="0"/>
                <a:cs typeface="Times New Roman" pitchFamily="18" charset="0"/>
              </a:rPr>
              <a:t>ườ</a:t>
            </a:r>
            <a:r>
              <a:rPr lang="en-US" sz="2800" dirty="0" err="1" smtClean="0">
                <a:latin typeface="Times New Roman" pitchFamily="18" charset="0"/>
                <a:cs typeface="Times New Roman" pitchFamily="18" charset="0"/>
              </a:rPr>
              <a:t>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đà</a:t>
            </a:r>
            <a:r>
              <a:rPr lang="en-US" sz="2800" dirty="0">
                <a:latin typeface="Times New Roman" pitchFamily="18" charset="0"/>
                <a:cs typeface="Times New Roman" pitchFamily="18" charset="0"/>
              </a:rPr>
              <a:t>o </a:t>
            </a:r>
            <a:r>
              <a:rPr lang="en-US" sz="2800" dirty="0" err="1" smtClean="0">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a:t>
            </a:r>
            <a:r>
              <a:rPr lang="en-US" sz="2800" dirty="0" err="1" smtClean="0">
                <a:latin typeface="Times New Roman" pitchFamily="18" charset="0"/>
                <a:cs typeface="Times New Roman" pitchFamily="18" charset="0"/>
              </a:rPr>
              <a:t>iều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khởi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 Start up).</a:t>
            </a:r>
            <a:endParaRPr lang="en-US" sz="2800" dirty="0">
              <a:latin typeface="Times New Roman" pitchFamily="18" charset="0"/>
              <a:cs typeface="Times New Roman" pitchFamily="18" charset="0"/>
            </a:endParaRPr>
          </a:p>
          <a:p>
            <a:pPr marL="457200" indent="-457200" algn="just">
              <a:buFont typeface="Wingdings" pitchFamily="2" charset="2"/>
              <a:buChar char="q"/>
            </a:pP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giữa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hưởng</a:t>
            </a:r>
            <a:r>
              <a:rPr lang="en-US" sz="2800" dirty="0">
                <a:latin typeface="Times New Roman" pitchFamily="18" charset="0"/>
                <a:cs typeface="Times New Roman" pitchFamily="18" charset="0"/>
              </a:rPr>
              <a:t> to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ý </a:t>
            </a:r>
            <a:r>
              <a:rPr lang="en-US" sz="2800" dirty="0" err="1">
                <a:latin typeface="Times New Roman" pitchFamily="18" charset="0"/>
                <a:cs typeface="Times New Roman" pitchFamily="18" charset="0"/>
              </a:rPr>
              <a:t>niệm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chúng</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con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a:t>
            </a:r>
          </a:p>
          <a:p>
            <a:pPr marL="457200" indent="-457200" algn="just">
              <a:buFont typeface="Wingdings" pitchFamily="2" charset="2"/>
              <a:buChar char="q"/>
            </a:pPr>
            <a:r>
              <a:rPr lang="en-US" sz="2800" dirty="0" err="1" smtClean="0">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a:t>
            </a:r>
            <a:r>
              <a:rPr lang="en-US" sz="2800" dirty="0">
                <a:latin typeface="Times New Roman" pitchFamily="18" charset="0"/>
                <a:cs typeface="Times New Roman" pitchFamily="18" charset="0"/>
              </a:rPr>
              <a:t>c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GV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SV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đà</a:t>
            </a:r>
            <a:r>
              <a:rPr lang="en-US" sz="2800" dirty="0">
                <a:latin typeface="Times New Roman" pitchFamily="18" charset="0"/>
                <a:cs typeface="Times New Roman" pitchFamily="18" charset="0"/>
              </a:rPr>
              <a:t>o </a:t>
            </a:r>
            <a:r>
              <a:rPr lang="en-US" sz="2800" dirty="0" err="1" smtClean="0">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ngừng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nâng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trình</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khoa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thuật</a:t>
            </a:r>
            <a:r>
              <a:rPr lang="en-US" sz="2800" dirty="0" smtClean="0">
                <a:latin typeface="Times New Roman" pitchFamily="18" charset="0"/>
                <a:cs typeface="Times New Roman" pitchFamily="18" charset="0"/>
              </a:rPr>
              <a:t>.</a:t>
            </a:r>
          </a:p>
          <a:p>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16603430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5400" y="2286000"/>
            <a:ext cx="6786858" cy="769441"/>
          </a:xfrm>
          <a:prstGeom prst="rect">
            <a:avLst/>
          </a:prstGeom>
          <a:solidFill>
            <a:schemeClr val="bg1"/>
          </a:solidFill>
        </p:spPr>
        <p:txBody>
          <a:bodyPr wrap="none">
            <a:spAutoFit/>
          </a:bodyPr>
          <a:lstStyle/>
          <a:p>
            <a:r>
              <a:rPr lang="en-US" sz="4400" b="1" smtClean="0">
                <a:solidFill>
                  <a:srgbClr val="FF0000"/>
                </a:solidFill>
                <a:latin typeface="Times New Roman" pitchFamily="18" charset="0"/>
                <a:cs typeface="Times New Roman" pitchFamily="18" charset="0"/>
              </a:rPr>
              <a:t>TRÂN TRỌNG CẢM </a:t>
            </a:r>
            <a:r>
              <a:rPr lang="vi-VN" sz="4400" b="1" dirty="0" smtClean="0">
                <a:solidFill>
                  <a:srgbClr val="FF0000"/>
                </a:solidFill>
                <a:latin typeface="Times New Roman" pitchFamily="18" charset="0"/>
                <a:cs typeface="Times New Roman" pitchFamily="18" charset="0"/>
              </a:rPr>
              <a:t>Ơ</a:t>
            </a:r>
            <a:r>
              <a:rPr lang="en-US" sz="4400" b="1" dirty="0" smtClean="0">
                <a:solidFill>
                  <a:srgbClr val="FF0000"/>
                </a:solidFill>
                <a:latin typeface="Times New Roman" pitchFamily="18" charset="0"/>
                <a:cs typeface="Times New Roman" pitchFamily="18" charset="0"/>
              </a:rPr>
              <a:t>N !</a:t>
            </a:r>
            <a:endParaRPr lang="en-US" sz="4400" b="1" dirty="0">
              <a:solidFill>
                <a:srgbClr val="FF0000"/>
              </a:solidFill>
            </a:endParaRPr>
          </a:p>
        </p:txBody>
      </p:sp>
    </p:spTree>
    <p:extLst>
      <p:ext uri="{BB962C8B-B14F-4D97-AF65-F5344CB8AC3E}">
        <p14:creationId xmlns:p14="http://schemas.microsoft.com/office/powerpoint/2010/main" val="15994372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1122</TotalTime>
  <Words>1208</Words>
  <Application>Microsoft Office PowerPoint</Application>
  <PresentationFormat>On-screen Show (4:3)</PresentationFormat>
  <Paragraphs>128</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CÁC GIẢI PHÁP NÂNG CAO  CHẤT LƯỢNG GIÁO DỤC NGHỀ NGHIỆP DƯỚI TÁC ĐỘNG CỦA CUỘC CÁCH MẠNG  CÔNG NGHIỆP 4.0</vt:lpstr>
      <vt:lpstr>NỘI DUNG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NỀN GIÁO DỤC ĐÀI LOAN (TAIWAN EDUCATION)</dc:title>
  <dc:creator>ChuDuc</dc:creator>
  <cp:lastModifiedBy>VINH</cp:lastModifiedBy>
  <cp:revision>165</cp:revision>
  <dcterms:created xsi:type="dcterms:W3CDTF">2017-05-19T07:55:10Z</dcterms:created>
  <dcterms:modified xsi:type="dcterms:W3CDTF">2017-12-28T10:13:35Z</dcterms:modified>
</cp:coreProperties>
</file>